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sldIdLst>
    <p:sldId id="256" r:id="rId4"/>
    <p:sldId id="257" r:id="rId5"/>
    <p:sldId id="259" r:id="rId6"/>
    <p:sldId id="263" r:id="rId7"/>
    <p:sldId id="262" r:id="rId8"/>
    <p:sldId id="258" r:id="rId9"/>
  </p:sldIdLst>
  <p:sldSz cx="12192000" cy="6858000"/>
  <p:notesSz cx="6858000" cy="9144000"/>
  <p:embeddedFontLst>
    <p:embeddedFont>
      <p:font typeface="等线" panose="02010600030101010101" charset="-122"/>
      <p:regular r:id="rId13"/>
    </p:embeddedFont>
    <p:embeddedFont>
      <p:font typeface="Roboto Light" panose="02000000000000000000" pitchFamily="2" charset="0"/>
      <p:regular r:id="rId14"/>
      <p:italic r:id="rId15"/>
    </p:embeddedFont>
    <p:embeddedFont>
      <p:font typeface="站酷小薇LOGO体" panose="02010600010101010101" pitchFamily="2" charset="-122"/>
      <p:regular r:id="rId16"/>
    </p:embeddedFont>
    <p:embeddedFont>
      <p:font typeface="Open Sans Light" panose="020B0306030504020204" charset="0"/>
      <p:regular r:id="rId17"/>
      <p:italic r:id="rId18"/>
    </p:embeddedFont>
    <p:embeddedFont>
      <p:font typeface="等线 Light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C1"/>
    <a:srgbClr val="ABDAE3"/>
    <a:srgbClr val="8ECDDA"/>
    <a:srgbClr val="9AC9E1"/>
    <a:srgbClr val="6DD0DD"/>
    <a:srgbClr val="114147"/>
    <a:srgbClr val="2FB6C8"/>
    <a:srgbClr val="5FB6CC"/>
    <a:srgbClr val="FFFFFF"/>
    <a:srgbClr val="99B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5" d="100"/>
          <a:sy n="65" d="100"/>
        </p:scale>
        <p:origin x="724" y="1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38138" y="261938"/>
            <a:ext cx="11515725" cy="6334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 rot="19041601" flipV="1">
            <a:off x="-342504" y="569123"/>
            <a:ext cx="1946521" cy="96157"/>
          </a:xfrm>
          <a:prstGeom prst="rect">
            <a:avLst/>
          </a:prstGeom>
          <a:solidFill>
            <a:srgbClr val="44AC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 rot="19041601" flipV="1">
            <a:off x="10594913" y="6239972"/>
            <a:ext cx="1946521" cy="96157"/>
          </a:xfrm>
          <a:prstGeom prst="rect">
            <a:avLst/>
          </a:prstGeom>
          <a:solidFill>
            <a:srgbClr val="44AC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521F2-F6FE-4794-B52C-89782A746C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23DEC-6378-4603-849C-7F75961B4D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FEEB4-8604-4346-8A4E-D853B65F13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79401-BC15-4DE3-BFB7-47E780CDE7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3032"/>
            <a:ext cx="12192000" cy="1871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3"/>
          <p:cNvSpPr txBox="1"/>
          <p:nvPr/>
        </p:nvSpPr>
        <p:spPr>
          <a:xfrm>
            <a:off x="3795395" y="2706370"/>
            <a:ext cx="5135245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8000" b="1" dirty="0">
                <a:solidFill>
                  <a:srgbClr val="2FB6C8"/>
                </a:solidFill>
                <a:latin typeface="华文黑体" panose="02010600040101010101" charset="-122"/>
                <a:ea typeface="华文黑体" panose="02010600040101010101" charset="-122"/>
              </a:rPr>
              <a:t>师德讲坛</a:t>
            </a:r>
            <a:endParaRPr lang="zh-CN" altLang="en-US" sz="8000" b="1" dirty="0">
              <a:solidFill>
                <a:srgbClr val="2FB6C8"/>
              </a:solidFill>
              <a:latin typeface="华文黑体" panose="02010600040101010101" charset="-122"/>
              <a:ea typeface="华文黑体" panose="0201060004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48097" y="2733597"/>
            <a:ext cx="261862" cy="1390728"/>
            <a:chOff x="2981397" y="2733597"/>
            <a:chExt cx="261862" cy="1390728"/>
          </a:xfrm>
        </p:grpSpPr>
        <p:sp>
          <p:nvSpPr>
            <p:cNvPr id="3" name="矩形 2"/>
            <p:cNvSpPr/>
            <p:nvPr/>
          </p:nvSpPr>
          <p:spPr>
            <a:xfrm>
              <a:off x="2981397" y="2733675"/>
              <a:ext cx="142875" cy="1390650"/>
            </a:xfrm>
            <a:prstGeom prst="rect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90873" y="2733597"/>
              <a:ext cx="52386" cy="1390650"/>
            </a:xfrm>
            <a:prstGeom prst="rect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950028" y="1211062"/>
            <a:ext cx="525463" cy="1576389"/>
            <a:chOff x="-952500" y="333375"/>
            <a:chExt cx="209550" cy="628650"/>
          </a:xfrm>
          <a:solidFill>
            <a:srgbClr val="FAFAF0"/>
          </a:solidFill>
        </p:grpSpPr>
        <p:sp>
          <p:nvSpPr>
            <p:cNvPr id="5" name="流程图: 接点 4"/>
            <p:cNvSpPr/>
            <p:nvPr/>
          </p:nvSpPr>
          <p:spPr>
            <a:xfrm>
              <a:off x="-952500" y="333375"/>
              <a:ext cx="209550" cy="209550"/>
            </a:xfrm>
            <a:prstGeom prst="flowChartConnector">
              <a:avLst/>
            </a:prstGeom>
            <a:solidFill>
              <a:srgbClr val="44AC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ACC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" name="流程图: 接点 5"/>
            <p:cNvSpPr/>
            <p:nvPr/>
          </p:nvSpPr>
          <p:spPr>
            <a:xfrm>
              <a:off x="-952500" y="542925"/>
              <a:ext cx="209550" cy="209550"/>
            </a:xfrm>
            <a:prstGeom prst="flowChartConnector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B5F5D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流程图: 接点 6"/>
            <p:cNvSpPr/>
            <p:nvPr/>
          </p:nvSpPr>
          <p:spPr>
            <a:xfrm>
              <a:off x="-952500" y="752475"/>
              <a:ext cx="209550" cy="209550"/>
            </a:xfrm>
            <a:prstGeom prst="flowChartConnector">
              <a:avLst/>
            </a:prstGeom>
            <a:solidFill>
              <a:srgbClr val="2FB6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950028" y="1211062"/>
            <a:ext cx="525463" cy="1576389"/>
            <a:chOff x="-952500" y="333375"/>
            <a:chExt cx="209550" cy="628650"/>
          </a:xfrm>
          <a:solidFill>
            <a:srgbClr val="FAFAF0"/>
          </a:solidFill>
        </p:grpSpPr>
        <p:sp>
          <p:nvSpPr>
            <p:cNvPr id="11" name="流程图: 接点 4"/>
            <p:cNvSpPr/>
            <p:nvPr/>
          </p:nvSpPr>
          <p:spPr>
            <a:xfrm>
              <a:off x="-952500" y="333375"/>
              <a:ext cx="209550" cy="209550"/>
            </a:xfrm>
            <a:prstGeom prst="flowChartConnector">
              <a:avLst/>
            </a:prstGeom>
            <a:solidFill>
              <a:srgbClr val="44AC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ACC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流程图: 接点 5"/>
            <p:cNvSpPr/>
            <p:nvPr/>
          </p:nvSpPr>
          <p:spPr>
            <a:xfrm>
              <a:off x="-952500" y="542925"/>
              <a:ext cx="209550" cy="209550"/>
            </a:xfrm>
            <a:prstGeom prst="flowChartConnector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B5F5D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流程图: 接点 6"/>
            <p:cNvSpPr/>
            <p:nvPr/>
          </p:nvSpPr>
          <p:spPr>
            <a:xfrm>
              <a:off x="-952500" y="752475"/>
              <a:ext cx="209550" cy="209550"/>
            </a:xfrm>
            <a:prstGeom prst="flowChartConnector">
              <a:avLst/>
            </a:prstGeom>
            <a:solidFill>
              <a:srgbClr val="2FB6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0940" y="1374140"/>
            <a:ext cx="2738755" cy="4109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4530" y="694055"/>
            <a:ext cx="862647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1.高三等级考两个班教学任务，兼高三政治备课组长。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2.高二合格考两个班教学任务。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3.金山区高中思想政治兼职教研员。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4.金山区第七届“明天的导师”工程学科导师，项目研究负责人。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5.校办主任，协调各项行政工作、档案、对外接待、公务车管理等工作。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6.学校信息员，各项宣传工作，网站新闻审核等工作。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7.学校微信公众号责任编辑，负责文字、内容等审核。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8.学校督导管理员，对接上级部门对学校的各类督导工作。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9.任学校人事干部近10年，2019年1月卸任。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10.学校党总支组织委员，负责党费收缴、党员信息网上管理等。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11.学校工会经审会主任，协助做好工会经费管理等工作。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12"/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海棠居民区党支部兼职委员，做好社区和学校的沟通等工作。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950028" y="1211062"/>
            <a:ext cx="525463" cy="1576389"/>
            <a:chOff x="-952500" y="333375"/>
            <a:chExt cx="209550" cy="628650"/>
          </a:xfrm>
          <a:solidFill>
            <a:srgbClr val="FAFAF0"/>
          </a:solidFill>
        </p:grpSpPr>
        <p:sp>
          <p:nvSpPr>
            <p:cNvPr id="3" name="流程图: 接点 4"/>
            <p:cNvSpPr/>
            <p:nvPr/>
          </p:nvSpPr>
          <p:spPr>
            <a:xfrm>
              <a:off x="-952500" y="333375"/>
              <a:ext cx="209550" cy="209550"/>
            </a:xfrm>
            <a:prstGeom prst="flowChartConnector">
              <a:avLst/>
            </a:prstGeom>
            <a:solidFill>
              <a:srgbClr val="44AC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ACC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流程图: 接点 5"/>
            <p:cNvSpPr/>
            <p:nvPr/>
          </p:nvSpPr>
          <p:spPr>
            <a:xfrm>
              <a:off x="-952500" y="542925"/>
              <a:ext cx="209550" cy="209550"/>
            </a:xfrm>
            <a:prstGeom prst="flowChartConnector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B5F5D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流程图: 接点 6"/>
            <p:cNvSpPr/>
            <p:nvPr/>
          </p:nvSpPr>
          <p:spPr>
            <a:xfrm>
              <a:off x="-952500" y="752475"/>
              <a:ext cx="209550" cy="209550"/>
            </a:xfrm>
            <a:prstGeom prst="flowChartConnector">
              <a:avLst/>
            </a:prstGeom>
            <a:solidFill>
              <a:srgbClr val="2FB6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020" y="1330960"/>
            <a:ext cx="6314440" cy="47358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88360" y="375920"/>
            <a:ext cx="493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  <a:cs typeface="宋体" charset="0"/>
              </a:rPr>
              <a:t>勤于开拓的教学骨干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  <a:cs typeface="宋体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950028" y="1211062"/>
            <a:ext cx="525463" cy="1576389"/>
            <a:chOff x="-952500" y="333375"/>
            <a:chExt cx="209550" cy="628650"/>
          </a:xfrm>
          <a:solidFill>
            <a:srgbClr val="FAFAF0"/>
          </a:solidFill>
        </p:grpSpPr>
        <p:sp>
          <p:nvSpPr>
            <p:cNvPr id="14" name="流程图: 接点 4"/>
            <p:cNvSpPr/>
            <p:nvPr/>
          </p:nvSpPr>
          <p:spPr>
            <a:xfrm>
              <a:off x="-952500" y="333375"/>
              <a:ext cx="209550" cy="209550"/>
            </a:xfrm>
            <a:prstGeom prst="flowChartConnector">
              <a:avLst/>
            </a:prstGeom>
            <a:solidFill>
              <a:srgbClr val="44AC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ACC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流程图: 接点 5"/>
            <p:cNvSpPr/>
            <p:nvPr/>
          </p:nvSpPr>
          <p:spPr>
            <a:xfrm>
              <a:off x="-952500" y="542925"/>
              <a:ext cx="209550" cy="209550"/>
            </a:xfrm>
            <a:prstGeom prst="flowChartConnector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B5F5D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流程图: 接点 6"/>
            <p:cNvSpPr/>
            <p:nvPr/>
          </p:nvSpPr>
          <p:spPr>
            <a:xfrm>
              <a:off x="-952500" y="752475"/>
              <a:ext cx="209550" cy="209550"/>
            </a:xfrm>
            <a:prstGeom prst="flowChartConnector">
              <a:avLst/>
            </a:prstGeom>
            <a:solidFill>
              <a:srgbClr val="2FB6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964305" y="627380"/>
            <a:ext cx="4263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p>
            <a:pPr lvl="0" algn="ctr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  <a:cs typeface="宋体" charset="0"/>
                <a:sym typeface="+mn-ea"/>
              </a:rPr>
              <a:t>兢兢业业的管理者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  <a:cs typeface="宋体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1736725"/>
            <a:ext cx="5513070" cy="3104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4604" t="5126" r="6259"/>
          <a:stretch>
            <a:fillRect/>
          </a:stretch>
        </p:blipFill>
        <p:spPr>
          <a:xfrm>
            <a:off x="6374130" y="1736725"/>
            <a:ext cx="5290820" cy="31045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950028" y="1211062"/>
            <a:ext cx="525463" cy="1576389"/>
            <a:chOff x="-952500" y="333375"/>
            <a:chExt cx="209550" cy="628650"/>
          </a:xfrm>
          <a:solidFill>
            <a:srgbClr val="FAFAF0"/>
          </a:solidFill>
        </p:grpSpPr>
        <p:sp>
          <p:nvSpPr>
            <p:cNvPr id="13" name="流程图: 接点 4"/>
            <p:cNvSpPr/>
            <p:nvPr/>
          </p:nvSpPr>
          <p:spPr>
            <a:xfrm>
              <a:off x="-952500" y="333375"/>
              <a:ext cx="209550" cy="209550"/>
            </a:xfrm>
            <a:prstGeom prst="flowChartConnector">
              <a:avLst/>
            </a:prstGeom>
            <a:solidFill>
              <a:srgbClr val="44AC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ACC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流程图: 接点 5"/>
            <p:cNvSpPr/>
            <p:nvPr/>
          </p:nvSpPr>
          <p:spPr>
            <a:xfrm>
              <a:off x="-952500" y="542925"/>
              <a:ext cx="209550" cy="209550"/>
            </a:xfrm>
            <a:prstGeom prst="flowChartConnector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B5F5D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流程图: 接点 6"/>
            <p:cNvSpPr/>
            <p:nvPr/>
          </p:nvSpPr>
          <p:spPr>
            <a:xfrm>
              <a:off x="-952500" y="752475"/>
              <a:ext cx="209550" cy="209550"/>
            </a:xfrm>
            <a:prstGeom prst="flowChartConnector">
              <a:avLst/>
            </a:prstGeom>
            <a:solidFill>
              <a:srgbClr val="2FB6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995" y="654685"/>
            <a:ext cx="3488055" cy="3189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925" y="695325"/>
            <a:ext cx="2383155" cy="3148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5" y="3564255"/>
            <a:ext cx="3829050" cy="27882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385" y="592455"/>
            <a:ext cx="3829050" cy="28143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74765" y="4571365"/>
            <a:ext cx="37509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>
              <a:lnSpc>
                <a:spcPct val="150000"/>
              </a:lnSpc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  <a:cs typeface="宋体" charset="0"/>
              </a:rPr>
              <a:t>云南普洱讲学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  <a:cs typeface="宋体" charset="0"/>
            </a:endParaRPr>
          </a:p>
          <a:p>
            <a:pPr marL="0" indent="0" algn="ctr">
              <a:lnSpc>
                <a:spcPct val="150000"/>
              </a:lnSpc>
            </a:pPr>
            <a:r>
              <a:rPr lang="en-US" altLang="zh-CN" sz="2800" b="1">
                <a:solidFill>
                  <a:schemeClr val="accent1">
                    <a:lumMod val="75000"/>
                  </a:schemeClr>
                </a:solidFill>
                <a:latin typeface="华文黑体" panose="02010600040101010101" charset="-122"/>
                <a:ea typeface="华文黑体" panose="02010600040101010101" charset="-122"/>
                <a:cs typeface="宋体" charset="0"/>
              </a:rPr>
              <a:t>2018.6.17~7.14</a:t>
            </a:r>
            <a:endParaRPr lang="en-US" altLang="zh-CN" sz="2800" b="1">
              <a:solidFill>
                <a:schemeClr val="accent1">
                  <a:lumMod val="75000"/>
                </a:schemeClr>
              </a:solidFill>
              <a:latin typeface="华文黑体" panose="02010600040101010101" charset="-122"/>
              <a:ea typeface="华文黑体" panose="02010600040101010101" charset="-122"/>
              <a:cs typeface="宋体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3032"/>
            <a:ext cx="12192000" cy="1871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85387" y="2734966"/>
            <a:ext cx="5134965" cy="1630144"/>
            <a:chOff x="3528517" y="2105561"/>
            <a:chExt cx="5134965" cy="1630144"/>
          </a:xfrm>
        </p:grpSpPr>
        <p:sp>
          <p:nvSpPr>
            <p:cNvPr id="8" name="文本框 3"/>
            <p:cNvSpPr txBox="1"/>
            <p:nvPr/>
          </p:nvSpPr>
          <p:spPr>
            <a:xfrm>
              <a:off x="3528517" y="2105561"/>
              <a:ext cx="5134965" cy="13234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rgbClr val="2FB6C8"/>
                  </a:solidFill>
                  <a:effectLst/>
                  <a:uLnTx/>
                  <a:uFillTx/>
                  <a:latin typeface="Roboto Light" panose="02000000000000000000" pitchFamily="2" charset="0"/>
                  <a:ea typeface="站酷小薇LOGO体" panose="02010600010101010101" pitchFamily="2" charset="-122"/>
                  <a:cs typeface="+mn-cs"/>
                </a:rPr>
                <a:t>THANKS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2FB6C8"/>
                </a:solidFill>
                <a:effectLst/>
                <a:uLnTx/>
                <a:uFillTx/>
                <a:latin typeface="Roboto Light" panose="02000000000000000000" pitchFamily="2" charset="0"/>
                <a:ea typeface="站酷小薇LOGO体" panose="0201060001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95118" y="3429000"/>
              <a:ext cx="5001761" cy="3067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B6C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48097" y="2733597"/>
            <a:ext cx="261862" cy="1390728"/>
            <a:chOff x="2981397" y="2733597"/>
            <a:chExt cx="261862" cy="1390728"/>
          </a:xfrm>
        </p:grpSpPr>
        <p:sp>
          <p:nvSpPr>
            <p:cNvPr id="3" name="矩形 2"/>
            <p:cNvSpPr/>
            <p:nvPr/>
          </p:nvSpPr>
          <p:spPr>
            <a:xfrm>
              <a:off x="2981397" y="2733675"/>
              <a:ext cx="142875" cy="1390650"/>
            </a:xfrm>
            <a:prstGeom prst="rect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90873" y="2733597"/>
              <a:ext cx="52386" cy="1390650"/>
            </a:xfrm>
            <a:prstGeom prst="rect">
              <a:avLst/>
            </a:prstGeom>
            <a:solidFill>
              <a:srgbClr val="5FB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WPS 文字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7" baseType="lpstr">
      <vt:lpstr>Arial</vt:lpstr>
      <vt:lpstr>方正书宋_GBK</vt:lpstr>
      <vt:lpstr>Wingdings</vt:lpstr>
      <vt:lpstr>等线</vt:lpstr>
      <vt:lpstr>Roboto Light</vt:lpstr>
      <vt:lpstr>站酷小薇LOGO体</vt:lpstr>
      <vt:lpstr>思源黑体 Light</vt:lpstr>
      <vt:lpstr>思源黑體 HW Regular</vt:lpstr>
      <vt:lpstr>Arial</vt:lpstr>
      <vt:lpstr>Open Sans Light</vt:lpstr>
      <vt:lpstr>Open Sans</vt:lpstr>
      <vt:lpstr>汉仪中等线KW</vt:lpstr>
      <vt:lpstr>微软雅黑</vt:lpstr>
      <vt:lpstr>汉仪旗黑KW</vt:lpstr>
      <vt:lpstr>宋体</vt:lpstr>
      <vt:lpstr>Arial Unicode MS</vt:lpstr>
      <vt:lpstr>等线 Light</vt:lpstr>
      <vt:lpstr>苹方-简</vt:lpstr>
      <vt:lpstr>Calibri</vt:lpstr>
      <vt:lpstr>Helvetica Neue</vt:lpstr>
      <vt:lpstr>汉仪书宋二KW</vt:lpstr>
      <vt:lpstr>冬青黑体简体中文</vt:lpstr>
      <vt:lpstr>华文宋体</vt:lpstr>
      <vt:lpstr>凌慧体-繁</vt:lpstr>
      <vt:lpstr>华文黑体</vt:lpstr>
      <vt:lpstr>华文楷体</vt:lpstr>
      <vt:lpstr>Apple Braille</vt:lpstr>
      <vt:lpstr>圆体-繁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果子狸 香草</dc:creator>
  <cp:lastModifiedBy>taotao2357</cp:lastModifiedBy>
  <cp:revision>14</cp:revision>
  <dcterms:created xsi:type="dcterms:W3CDTF">2019-04-06T10:46:16Z</dcterms:created>
  <dcterms:modified xsi:type="dcterms:W3CDTF">2019-04-06T10:46:16Z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2052-1.0.0.1203</vt:lpwstr>
  </property>
</Properties>
</file>